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 id="2147484934" r:id="rId4"/>
  </p:sldMasterIdLst>
  <p:notesMasterIdLst>
    <p:notesMasterId r:id="rId19"/>
  </p:notesMasterIdLst>
  <p:handoutMasterIdLst>
    <p:handoutMasterId r:id="rId20"/>
  </p:handoutMasterIdLst>
  <p:sldIdLst>
    <p:sldId id="1367" r:id="rId5"/>
    <p:sldId id="287" r:id="rId6"/>
    <p:sldId id="2076136835" r:id="rId7"/>
    <p:sldId id="2076137663" r:id="rId8"/>
    <p:sldId id="2076137664" r:id="rId9"/>
    <p:sldId id="2076136797" r:id="rId10"/>
    <p:sldId id="2076137666" r:id="rId11"/>
    <p:sldId id="2076137646" r:id="rId12"/>
    <p:sldId id="2076137665" r:id="rId13"/>
    <p:sldId id="2076137660" r:id="rId14"/>
    <p:sldId id="2076137661" r:id="rId15"/>
    <p:sldId id="2076137667" r:id="rId16"/>
    <p:sldId id="2076137659" r:id="rId17"/>
    <p:sldId id="2076137658" r:id="rId18"/>
  </p:sldIdLst>
  <p:sldSz cx="12192000" cy="6858000"/>
  <p:notesSz cx="6858000" cy="9144000"/>
  <p:custDataLst>
    <p:tags r:id="rId2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1367"/>
            <p14:sldId id="287"/>
            <p14:sldId id="2076136835"/>
            <p14:sldId id="2076137663"/>
            <p14:sldId id="2076137664"/>
            <p14:sldId id="2076136797"/>
            <p14:sldId id="2076137666"/>
            <p14:sldId id="2076137646"/>
            <p14:sldId id="2076137665"/>
            <p14:sldId id="2076137660"/>
            <p14:sldId id="2076137661"/>
            <p14:sldId id="2076137667"/>
            <p14:sldId id="2076137659"/>
            <p14:sldId id="20761376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4AB15E-B5B3-4923-BCE3-23828B123B9E}" v="3" dt="2021-10-27T07:22:09.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62" autoAdjust="0"/>
  </p:normalViewPr>
  <p:slideViewPr>
    <p:cSldViewPr snapToGrid="0">
      <p:cViewPr varScale="1">
        <p:scale>
          <a:sx n="93" d="100"/>
          <a:sy n="93" d="100"/>
        </p:scale>
        <p:origin x="1236" y="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10/27/2021 9:09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10/27/2021 7:15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a:t>
            </a:fld>
            <a:endParaRPr lang="es-ES_tradnl"/>
          </a:p>
        </p:txBody>
      </p:sp>
    </p:spTree>
    <p:extLst>
      <p:ext uri="{BB962C8B-B14F-4D97-AF65-F5344CB8AC3E}">
        <p14:creationId xmlns:p14="http://schemas.microsoft.com/office/powerpoint/2010/main" val="132050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VSS (Regular)"/>
              </a:rPr>
              <a:t>02-redis-cli</a:t>
            </a:r>
          </a:p>
          <a:p>
            <a:r>
              <a:rPr lang="en-US" b="0" i="0" baseline="0" dirty="0">
                <a:solidFill>
                  <a:srgbClr val="000000"/>
                </a:solidFill>
                <a:effectLst/>
                <a:latin typeface="Segoe UI VSS (Regular)"/>
              </a:rPr>
              <a:t>03-integration-tests-redis</a:t>
            </a:r>
          </a:p>
          <a:p>
            <a:r>
              <a:rPr lang="es-ES" b="0" baseline="0" dirty="0"/>
              <a:t>04-container-job-integration-tests-redis</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2338651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182993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252587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10/27/2021 7:15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10/27/2021 7:15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072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10/27/2021 7:15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0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VSS (Regular)"/>
              </a:rPr>
              <a:t>01-Integration tests</a:t>
            </a:r>
            <a:endParaRPr lang="en-US" b="0" i="0" baseline="0" dirty="0">
              <a:solidFill>
                <a:srgbClr val="000000"/>
              </a:solidFill>
              <a:effectLst/>
              <a:latin typeface="Segoe UI VSS (Regular)"/>
            </a:endParaRPr>
          </a:p>
        </p:txBody>
      </p:sp>
      <p:sp>
        <p:nvSpPr>
          <p:cNvPr id="4" name="Slide Number Placeholder 3"/>
          <p:cNvSpPr>
            <a:spLocks noGrp="1"/>
          </p:cNvSpPr>
          <p:nvPr>
            <p:ph type="sldNum" sz="quarter" idx="10"/>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87803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10/27/2021 7:15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4835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10/27/2021 7:15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1587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10/27/2021 7:15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1077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10/27/2021 7:15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4996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27/10/2021</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414687299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050" name="Picture 2">
            <a:extLst>
              <a:ext uri="{FF2B5EF4-FFF2-40B4-BE49-F238E27FC236}">
                <a16:creationId xmlns:a16="http://schemas.microsoft.com/office/drawing/2014/main" id="{026CCE67-256F-4722-8584-85A032F471B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7825" y="-13254"/>
            <a:ext cx="8894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755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0" y="6118656"/>
            <a:ext cx="12192000"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bg1"/>
                </a:solidFill>
                <a:latin typeface="+mj-lt"/>
                <a:ea typeface="Segoe UI" pitchFamily="34" charset="0"/>
                <a:cs typeface="Segoe UI" pitchFamily="34" charset="0"/>
              </a:rPr>
              <a:t>#</a:t>
            </a:r>
            <a:r>
              <a:rPr lang="en-US" sz="2353" dirty="0" err="1">
                <a:solidFill>
                  <a:schemeClr val="bg1"/>
                </a:solidFill>
                <a:latin typeface="+mj-lt"/>
                <a:ea typeface="Segoe UI" pitchFamily="34" charset="0"/>
                <a:cs typeface="Segoe UI" pitchFamily="34" charset="0"/>
              </a:rPr>
              <a:t>GlobalAzure</a:t>
            </a:r>
            <a:endParaRPr lang="en-US" sz="2353"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28" name="Picture 4">
            <a:extLst>
              <a:ext uri="{FF2B5EF4-FFF2-40B4-BE49-F238E27FC236}">
                <a16:creationId xmlns:a16="http://schemas.microsoft.com/office/drawing/2014/main" id="{968E5FAD-DF32-471C-A15E-AC70ABDBA6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413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r" defTabSz="896094" rtl="0" eaLnBrk="1" fontAlgn="base" latinLnBrk="0" hangingPunct="1">
              <a:lnSpc>
                <a:spcPct val="100000"/>
              </a:lnSpc>
              <a:spcBef>
                <a:spcPct val="0"/>
              </a:spcBef>
              <a:spcAft>
                <a:spcPct val="0"/>
              </a:spcAft>
              <a:buClrTx/>
              <a:buSzTx/>
              <a:buFontTx/>
              <a:buNone/>
              <a:tabLst/>
              <a:defRPr/>
            </a:pPr>
            <a:r>
              <a:rPr lang="en-US" sz="1961" kern="1200" dirty="0">
                <a:solidFill>
                  <a:schemeClr val="bg1"/>
                </a:solidFill>
                <a:latin typeface="+mj-lt"/>
                <a:ea typeface="Segoe UI" pitchFamily="34" charset="0"/>
                <a:cs typeface="Segoe UI" pitchFamily="34" charset="0"/>
              </a:rPr>
              <a:t>#</a:t>
            </a:r>
            <a:r>
              <a:rPr lang="en-US" sz="1961" kern="1200" dirty="0" err="1">
                <a:solidFill>
                  <a:schemeClr val="bg1"/>
                </a:solidFill>
                <a:latin typeface="+mj-lt"/>
                <a:ea typeface="Segoe UI" pitchFamily="34" charset="0"/>
                <a:cs typeface="Segoe UI" pitchFamily="34" charset="0"/>
              </a:rPr>
              <a:t>GlobalAzure</a:t>
            </a:r>
            <a:endParaRPr lang="en-US" sz="1961"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4">
            <a:extLst>
              <a:ext uri="{FF2B5EF4-FFF2-40B4-BE49-F238E27FC236}">
                <a16:creationId xmlns:a16="http://schemas.microsoft.com/office/drawing/2014/main" id="{F3613F42-F90B-498E-97E0-16CCCC642F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14461"/>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78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4">
            <a:extLst>
              <a:ext uri="{FF2B5EF4-FFF2-40B4-BE49-F238E27FC236}">
                <a16:creationId xmlns:a16="http://schemas.microsoft.com/office/drawing/2014/main" id="{D4831F4E-ADF6-42A7-B948-05C06071279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6505" y="5834301"/>
            <a:ext cx="1185278" cy="91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D38F3518-62A6-4EAF-9DA5-53C2F3359B0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777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F9F7B78D-CE7A-4D41-AA5C-0146E5B2054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899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55BB8873-8464-484B-B63E-6BA8D3F7C7E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551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5CAB4330-3C29-4125-A819-2C368195D9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9384" y="5545777"/>
            <a:ext cx="1449762" cy="111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791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45D2DBC-81A5-4DC6-98FA-8DE8F4074B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9384" y="5545777"/>
            <a:ext cx="1449762" cy="111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3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7F0AA-C275-439C-B615-C022643F77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47825" y="-33131"/>
            <a:ext cx="8894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4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2.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9.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2.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4.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20"/>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20"/>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20"/>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 id="214748492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1190222"/>
      </p:ext>
    </p:extLst>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49" r:id="rId5"/>
    <p:sldLayoutId id="2147484950" r:id="rId6"/>
    <p:sldLayoutId id="2147484951" r:id="rId7"/>
    <p:sldLayoutId id="2147484957" r:id="rId8"/>
    <p:sldLayoutId id="2147484959" r:id="rId9"/>
    <p:sldLayoutId id="2147484960"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9.xml"/><Relationship Id="rId1" Type="http://schemas.openxmlformats.org/officeDocument/2006/relationships/tags" Target="../tags/tag2.xml"/><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9.xml"/><Relationship Id="rId1" Type="http://schemas.openxmlformats.org/officeDocument/2006/relationships/tags" Target="../tags/tag5.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hyperlink" Target="https://docs.github.com/en/actions/using-containerized-services/about-service-containers" TargetMode="External"/><Relationship Id="rId3" Type="http://schemas.openxmlformats.org/officeDocument/2006/relationships/notesSlide" Target="../notesSlides/notesSlide11.xml"/><Relationship Id="rId7" Type="http://schemas.openxmlformats.org/officeDocument/2006/relationships/hyperlink" Target="https://bit.ly/2NwbhLa" TargetMode="External"/><Relationship Id="rId2" Type="http://schemas.openxmlformats.org/officeDocument/2006/relationships/slideLayout" Target="../slideLayouts/slideLayout39.xml"/><Relationship Id="rId1" Type="http://schemas.openxmlformats.org/officeDocument/2006/relationships/tags" Target="../tags/tag6.xml"/><Relationship Id="rId6" Type="http://schemas.openxmlformats.org/officeDocument/2006/relationships/hyperlink" Target="https://www.serginet.com/" TargetMode="External"/><Relationship Id="rId5" Type="http://schemas.openxmlformats.org/officeDocument/2006/relationships/hyperlink" Target="https://github.com/snavarropino/enhance-pipelines-containers" TargetMode="External"/><Relationship Id="rId4" Type="http://schemas.openxmlformats.org/officeDocument/2006/relationships/hyperlink" Target="https://lab.github.com/githubtraining/paths/devops-with-github-actions"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9.xml"/><Relationship Id="rId1" Type="http://schemas.openxmlformats.org/officeDocument/2006/relationships/tags" Target="../tags/tag7.xml"/><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9.xml"/><Relationship Id="rId1" Type="http://schemas.openxmlformats.org/officeDocument/2006/relationships/tags" Target="../tags/tag3.xml"/><Relationship Id="rId4" Type="http://schemas.openxmlformats.org/officeDocument/2006/relationships/hyperlink" Target="https://github.com/dapr/docs/tree/master/presentatio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9.xml"/><Relationship Id="rId1" Type="http://schemas.openxmlformats.org/officeDocument/2006/relationships/tags" Target="../tags/tag4.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ctions/virtual-environments/blob/main/images/linux/Ubuntu2004-README.md" TargetMode="External"/><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4302" y="1718267"/>
            <a:ext cx="7389410" cy="1231106"/>
          </a:xfrm>
        </p:spPr>
        <p:txBody>
          <a:bodyPr/>
          <a:lstStyle/>
          <a:p>
            <a:r>
              <a:rPr lang="en-GB" sz="4000" b="1" dirty="0"/>
              <a:t>Enhance your pipelines using containers</a:t>
            </a:r>
            <a:endParaRPr lang="en-GB" sz="3200" b="1" dirty="0"/>
          </a:p>
        </p:txBody>
      </p:sp>
      <p:sp>
        <p:nvSpPr>
          <p:cNvPr id="10" name="CuadroTexto 7">
            <a:extLst>
              <a:ext uri="{FF2B5EF4-FFF2-40B4-BE49-F238E27FC236}">
                <a16:creationId xmlns:a16="http://schemas.microsoft.com/office/drawing/2014/main" id="{73CBB9DF-0372-48A7-8D29-395156A1DAFD}"/>
              </a:ext>
            </a:extLst>
          </p:cNvPr>
          <p:cNvSpPr txBox="1"/>
          <p:nvPr/>
        </p:nvSpPr>
        <p:spPr>
          <a:xfrm>
            <a:off x="733964" y="3522814"/>
            <a:ext cx="434045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gradFill>
                  <a:gsLst>
                    <a:gs pos="91000">
                      <a:schemeClr val="tx1"/>
                    </a:gs>
                    <a:gs pos="0">
                      <a:schemeClr val="tx1"/>
                    </a:gs>
                  </a:gsLst>
                  <a:lin ang="5400000" scaled="0"/>
                </a:gradFill>
                <a:latin typeface="+mj-lt"/>
              </a:rPr>
              <a:t>Sergio Navarro Pino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err="1">
                <a:gradFill>
                  <a:gsLst>
                    <a:gs pos="91000">
                      <a:schemeClr val="tx1"/>
                    </a:gs>
                    <a:gs pos="0">
                      <a:schemeClr val="tx1"/>
                    </a:gs>
                  </a:gsLst>
                  <a:lin ang="5400000" scaled="0"/>
                </a:gradFill>
                <a:latin typeface="+mj-lt"/>
              </a:rPr>
              <a:t>Tech</a:t>
            </a:r>
            <a:r>
              <a:rPr lang="es-ES" sz="2000" dirty="0">
                <a:gradFill>
                  <a:gsLst>
                    <a:gs pos="91000">
                      <a:schemeClr val="tx1"/>
                    </a:gs>
                    <a:gs pos="0">
                      <a:schemeClr val="tx1"/>
                    </a:gs>
                  </a:gsLst>
                  <a:lin ang="5400000" scaled="0"/>
                </a:gradFill>
                <a:latin typeface="+mj-lt"/>
              </a:rPr>
              <a:t> Lead @AnalyticAlways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gradFill>
                  <a:gsLst>
                    <a:gs pos="91000">
                      <a:schemeClr val="tx1"/>
                    </a:gs>
                    <a:gs pos="0">
                      <a:schemeClr val="tx1"/>
                    </a:gs>
                  </a:gsLst>
                  <a:lin ang="5400000" scaled="0"/>
                </a:gradFill>
                <a:latin typeface="+mj-lt"/>
              </a:rPr>
              <a:t>@</a:t>
            </a:r>
            <a:r>
              <a:rPr lang="es-ES" sz="2000" dirty="0" err="1">
                <a:gradFill>
                  <a:gsLst>
                    <a:gs pos="91000">
                      <a:schemeClr val="tx1"/>
                    </a:gs>
                    <a:gs pos="0">
                      <a:schemeClr val="tx1"/>
                    </a:gs>
                  </a:gsLst>
                  <a:lin ang="5400000" scaled="0"/>
                </a:gradFill>
                <a:latin typeface="+mj-lt"/>
              </a:rPr>
              <a:t>snavarropino</a:t>
            </a:r>
            <a:endParaRPr lang="es-ES" sz="2000" dirty="0">
              <a:gradFill>
                <a:gsLst>
                  <a:gs pos="91000">
                    <a:schemeClr val="tx1"/>
                  </a:gs>
                  <a:gs pos="0">
                    <a:schemeClr val="tx1"/>
                  </a:gs>
                </a:gsLst>
                <a:lin ang="5400000" scaled="0"/>
              </a:gradFill>
              <a:latin typeface="+mj-lt"/>
            </a:endParaRPr>
          </a:p>
        </p:txBody>
      </p:sp>
      <p:pic>
        <p:nvPicPr>
          <p:cNvPr id="5" name="Picture 4" descr="Logo&#10;&#10;Description automatically generated">
            <a:extLst>
              <a:ext uri="{FF2B5EF4-FFF2-40B4-BE49-F238E27FC236}">
                <a16:creationId xmlns:a16="http://schemas.microsoft.com/office/drawing/2014/main" id="{FCF09311-6492-49AC-A251-7A8E5A80EF4B}"/>
              </a:ext>
            </a:extLst>
          </p:cNvPr>
          <p:cNvPicPr>
            <a:picLocks noChangeAspect="1"/>
          </p:cNvPicPr>
          <p:nvPr/>
        </p:nvPicPr>
        <p:blipFill>
          <a:blip r:embed="rId3"/>
          <a:stretch>
            <a:fillRect/>
          </a:stretch>
        </p:blipFill>
        <p:spPr>
          <a:xfrm>
            <a:off x="8574314" y="695325"/>
            <a:ext cx="3200400" cy="2733675"/>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00419376-E6C3-423A-8B90-423FD5B53FAE}"/>
              </a:ext>
            </a:extLst>
          </p:cNvPr>
          <p:cNvPicPr>
            <a:picLocks noChangeAspect="1"/>
          </p:cNvPicPr>
          <p:nvPr/>
        </p:nvPicPr>
        <p:blipFill>
          <a:blip r:embed="rId4"/>
          <a:stretch>
            <a:fillRect/>
          </a:stretch>
        </p:blipFill>
        <p:spPr>
          <a:xfrm>
            <a:off x="4723073" y="3429000"/>
            <a:ext cx="5725461" cy="3220948"/>
          </a:xfrm>
          <a:prstGeom prst="rect">
            <a:avLst/>
          </a:prstGeom>
        </p:spPr>
      </p:pic>
    </p:spTree>
    <p:custDataLst>
      <p:tags r:id="rId1"/>
    </p:custDataLst>
    <p:extLst>
      <p:ext uri="{BB962C8B-B14F-4D97-AF65-F5344CB8AC3E}">
        <p14:creationId xmlns:p14="http://schemas.microsoft.com/office/powerpoint/2010/main" val="26669028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503550"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549159D9-CDDC-4C08-8AAB-710E1DEEBB69}"/>
              </a:ext>
            </a:extLst>
          </p:cNvPr>
          <p:cNvSpPr/>
          <p:nvPr/>
        </p:nvSpPr>
        <p:spPr>
          <a:xfrm>
            <a:off x="2968626" y="423031"/>
            <a:ext cx="8339319" cy="3061607"/>
          </a:xfrm>
          <a:prstGeom prst="rect">
            <a:avLst/>
          </a:prstGeom>
        </p:spPr>
        <p:txBody>
          <a:bodyPr wrap="square">
            <a:spAutoFit/>
          </a:bodyPr>
          <a:lstStyle/>
          <a:p>
            <a:pPr marL="285750" indent="-285750">
              <a:buFont typeface="Arial" panose="020B0604020202020204" pitchFamily="34" charset="0"/>
              <a:buChar char="•"/>
            </a:pPr>
            <a:r>
              <a:rPr lang="en-US" sz="2800" dirty="0"/>
              <a:t>You can start any container you need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Containers run on a docker network</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Your entire pipeline can run inside a container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14" name="Picture 13">
            <a:extLst>
              <a:ext uri="{FF2B5EF4-FFF2-40B4-BE49-F238E27FC236}">
                <a16:creationId xmlns:a16="http://schemas.microsoft.com/office/drawing/2014/main" id="{764F2AC7-D900-4EE9-BFA6-452816EC86A4}"/>
              </a:ext>
            </a:extLst>
          </p:cNvPr>
          <p:cNvPicPr>
            <a:picLocks noChangeAspect="1"/>
          </p:cNvPicPr>
          <p:nvPr/>
        </p:nvPicPr>
        <p:blipFill>
          <a:blip r:embed="rId3"/>
          <a:stretch>
            <a:fillRect/>
          </a:stretch>
        </p:blipFill>
        <p:spPr>
          <a:xfrm>
            <a:off x="927598" y="2993009"/>
            <a:ext cx="836151" cy="758898"/>
          </a:xfrm>
          <a:prstGeom prst="rect">
            <a:avLst/>
          </a:prstGeom>
        </p:spPr>
      </p:pic>
      <p:pic>
        <p:nvPicPr>
          <p:cNvPr id="5" name="Picture 4">
            <a:extLst>
              <a:ext uri="{FF2B5EF4-FFF2-40B4-BE49-F238E27FC236}">
                <a16:creationId xmlns:a16="http://schemas.microsoft.com/office/drawing/2014/main" id="{13F5C845-7F16-4283-986D-E862141BC15B}"/>
              </a:ext>
            </a:extLst>
          </p:cNvPr>
          <p:cNvPicPr>
            <a:picLocks noChangeAspect="1"/>
          </p:cNvPicPr>
          <p:nvPr/>
        </p:nvPicPr>
        <p:blipFill>
          <a:blip r:embed="rId4"/>
          <a:stretch>
            <a:fillRect/>
          </a:stretch>
        </p:blipFill>
        <p:spPr>
          <a:xfrm>
            <a:off x="4189445" y="3429000"/>
            <a:ext cx="4876800" cy="3248025"/>
          </a:xfrm>
          <a:prstGeom prst="rect">
            <a:avLst/>
          </a:prstGeom>
        </p:spPr>
      </p:pic>
    </p:spTree>
    <p:extLst>
      <p:ext uri="{BB962C8B-B14F-4D97-AF65-F5344CB8AC3E}">
        <p14:creationId xmlns:p14="http://schemas.microsoft.com/office/powerpoint/2010/main" val="2196452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3422663"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863D9A91-5A5F-4C6F-9A3A-D2AB11F50B5A}"/>
              </a:ext>
            </a:extLst>
          </p:cNvPr>
          <p:cNvSpPr/>
          <p:nvPr/>
        </p:nvSpPr>
        <p:spPr>
          <a:xfrm>
            <a:off x="594680" y="406390"/>
            <a:ext cx="7111149" cy="523220"/>
          </a:xfrm>
          <a:prstGeom prst="rect">
            <a:avLst/>
          </a:prstGeom>
        </p:spPr>
        <p:txBody>
          <a:bodyPr wrap="square">
            <a:spAutoFit/>
          </a:bodyPr>
          <a:lstStyle/>
          <a:p>
            <a:r>
              <a:rPr lang="en-GB" sz="2800" b="1" dirty="0"/>
              <a:t>In GitHub actions?</a:t>
            </a:r>
            <a:endParaRPr lang="en-US" sz="2800" dirty="0"/>
          </a:p>
        </p:txBody>
      </p:sp>
      <p:pic>
        <p:nvPicPr>
          <p:cNvPr id="9" name="Imagen 8">
            <a:extLst>
              <a:ext uri="{FF2B5EF4-FFF2-40B4-BE49-F238E27FC236}">
                <a16:creationId xmlns:a16="http://schemas.microsoft.com/office/drawing/2014/main" id="{A8F39A9B-8B64-44AC-BF01-0CA6A47D4431}"/>
              </a:ext>
            </a:extLst>
          </p:cNvPr>
          <p:cNvPicPr>
            <a:picLocks noChangeAspect="1"/>
          </p:cNvPicPr>
          <p:nvPr/>
        </p:nvPicPr>
        <p:blipFill>
          <a:blip r:embed="rId3"/>
          <a:stretch>
            <a:fillRect/>
          </a:stretch>
        </p:blipFill>
        <p:spPr>
          <a:xfrm>
            <a:off x="521527" y="2821217"/>
            <a:ext cx="1437576" cy="1437576"/>
          </a:xfrm>
          <a:prstGeom prst="rect">
            <a:avLst/>
          </a:prstGeom>
        </p:spPr>
      </p:pic>
      <p:pic>
        <p:nvPicPr>
          <p:cNvPr id="7" name="Picture 6">
            <a:extLst>
              <a:ext uri="{FF2B5EF4-FFF2-40B4-BE49-F238E27FC236}">
                <a16:creationId xmlns:a16="http://schemas.microsoft.com/office/drawing/2014/main" id="{F5C6095D-7262-4DD3-B2FD-0D968BC029D8}"/>
              </a:ext>
            </a:extLst>
          </p:cNvPr>
          <p:cNvPicPr>
            <a:picLocks noChangeAspect="1"/>
          </p:cNvPicPr>
          <p:nvPr/>
        </p:nvPicPr>
        <p:blipFill>
          <a:blip r:embed="rId4"/>
          <a:stretch>
            <a:fillRect/>
          </a:stretch>
        </p:blipFill>
        <p:spPr>
          <a:xfrm>
            <a:off x="5076086" y="482722"/>
            <a:ext cx="5161421" cy="6026945"/>
          </a:xfrm>
          <a:prstGeom prst="rect">
            <a:avLst/>
          </a:prstGeom>
        </p:spPr>
      </p:pic>
    </p:spTree>
    <p:extLst>
      <p:ext uri="{BB962C8B-B14F-4D97-AF65-F5344CB8AC3E}">
        <p14:creationId xmlns:p14="http://schemas.microsoft.com/office/powerpoint/2010/main" val="2740036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3966358" y="403760"/>
            <a:ext cx="2743200"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3600" dirty="0">
                <a:gradFill>
                  <a:gsLst>
                    <a:gs pos="0">
                      <a:srgbClr val="FFFFFF"/>
                    </a:gs>
                    <a:gs pos="100000">
                      <a:srgbClr val="FFFFFF"/>
                    </a:gs>
                  </a:gsLst>
                  <a:lin ang="5400000" scaled="0"/>
                </a:gradFill>
                <a:ea typeface="Segoe UI" pitchFamily="34" charset="0"/>
                <a:cs typeface="Segoe UI" pitchFamily="34" charset="0"/>
              </a:rPr>
              <a:t>DEMO!</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Icon&#10;&#10;Description automatically generated">
            <a:extLst>
              <a:ext uri="{FF2B5EF4-FFF2-40B4-BE49-F238E27FC236}">
                <a16:creationId xmlns:a16="http://schemas.microsoft.com/office/drawing/2014/main" id="{10CE5443-0824-4B2A-AFCD-4892AFF68D42}"/>
              </a:ext>
            </a:extLst>
          </p:cNvPr>
          <p:cNvPicPr>
            <a:picLocks noChangeAspect="1"/>
          </p:cNvPicPr>
          <p:nvPr/>
        </p:nvPicPr>
        <p:blipFill>
          <a:blip r:embed="rId5"/>
          <a:stretch>
            <a:fillRect/>
          </a:stretch>
        </p:blipFill>
        <p:spPr>
          <a:xfrm>
            <a:off x="6709558" y="3588877"/>
            <a:ext cx="6494821" cy="2865363"/>
          </a:xfrm>
          <a:prstGeom prst="rect">
            <a:avLst/>
          </a:prstGeom>
        </p:spPr>
      </p:pic>
      <p:pic>
        <p:nvPicPr>
          <p:cNvPr id="6" name="Picture 5" descr="A group of people dressed in clothing&#10;&#10;Description automatically generated with medium confidence">
            <a:extLst>
              <a:ext uri="{FF2B5EF4-FFF2-40B4-BE49-F238E27FC236}">
                <a16:creationId xmlns:a16="http://schemas.microsoft.com/office/drawing/2014/main" id="{E81DF9A6-37F0-4C78-961E-3403DE42DC85}"/>
              </a:ext>
            </a:extLst>
          </p:cNvPr>
          <p:cNvPicPr>
            <a:picLocks noChangeAspect="1"/>
          </p:cNvPicPr>
          <p:nvPr/>
        </p:nvPicPr>
        <p:blipFill>
          <a:blip r:embed="rId6"/>
          <a:stretch>
            <a:fillRect/>
          </a:stretch>
        </p:blipFill>
        <p:spPr>
          <a:xfrm>
            <a:off x="8279293" y="403760"/>
            <a:ext cx="3535221" cy="2020126"/>
          </a:xfrm>
          <a:prstGeom prst="rect">
            <a:avLst/>
          </a:prstGeom>
        </p:spPr>
      </p:pic>
    </p:spTree>
    <p:custDataLst>
      <p:tags r:id="rId1"/>
    </p:custDataLst>
    <p:extLst>
      <p:ext uri="{BB962C8B-B14F-4D97-AF65-F5344CB8AC3E}">
        <p14:creationId xmlns:p14="http://schemas.microsoft.com/office/powerpoint/2010/main" val="2683213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50E0892-7E90-4C2B-BE3B-9CCADFA1148F}"/>
              </a:ext>
            </a:extLst>
          </p:cNvPr>
          <p:cNvSpPr/>
          <p:nvPr/>
        </p:nvSpPr>
        <p:spPr>
          <a:xfrm>
            <a:off x="1019175" y="1351001"/>
            <a:ext cx="10153650" cy="4709751"/>
          </a:xfrm>
          <a:prstGeom prst="rect">
            <a:avLst/>
          </a:prstGeom>
        </p:spPr>
        <p:txBody>
          <a:bodyPr wrap="square">
            <a:spAutoFit/>
          </a:bodyPr>
          <a:lstStyle/>
          <a:p>
            <a:endParaRPr lang="en-US" dirty="0">
              <a:hlinkClick r:id="rId4"/>
            </a:endParaRPr>
          </a:p>
          <a:p>
            <a:r>
              <a:rPr lang="en-US" dirty="0" err="1"/>
              <a:t>Github</a:t>
            </a:r>
            <a:r>
              <a:rPr lang="en-US" dirty="0"/>
              <a:t> repository with the pipelines and this slides:</a:t>
            </a:r>
          </a:p>
          <a:p>
            <a:endParaRPr lang="en-US" dirty="0"/>
          </a:p>
          <a:p>
            <a:r>
              <a:rPr lang="en-US" dirty="0"/>
              <a:t>	</a:t>
            </a:r>
            <a:r>
              <a:rPr lang="en-US" dirty="0">
                <a:hlinkClick r:id="rId5"/>
              </a:rPr>
              <a:t>https://github.com/snavarropino/enhance-pipelines-containers</a:t>
            </a:r>
            <a:r>
              <a:rPr lang="en-US" dirty="0"/>
              <a:t> </a:t>
            </a:r>
          </a:p>
          <a:p>
            <a:endParaRPr lang="en-US" dirty="0"/>
          </a:p>
          <a:p>
            <a:r>
              <a:rPr lang="en-US" dirty="0"/>
              <a:t>Videos &amp; blob posts available at (content in Spanish):</a:t>
            </a:r>
          </a:p>
          <a:p>
            <a:endParaRPr lang="en-US" dirty="0"/>
          </a:p>
          <a:p>
            <a:pPr lvl="2"/>
            <a:r>
              <a:rPr lang="en-US" dirty="0">
                <a:hlinkClick r:id="rId6"/>
              </a:rPr>
              <a:t>https://www.serginet.com</a:t>
            </a:r>
            <a:endParaRPr lang="en-US" dirty="0"/>
          </a:p>
          <a:p>
            <a:pPr lvl="2"/>
            <a:endParaRPr lang="en-US" dirty="0"/>
          </a:p>
          <a:p>
            <a:pPr lvl="2"/>
            <a:r>
              <a:rPr lang="en-US" dirty="0">
                <a:hlinkClick r:id="rId7"/>
              </a:rPr>
              <a:t>https://bit.ly/2NwbhLa</a:t>
            </a:r>
            <a:r>
              <a:rPr lang="en-US" dirty="0"/>
              <a:t> (</a:t>
            </a:r>
            <a:r>
              <a:rPr lang="en-US" dirty="0" err="1"/>
              <a:t>youtube</a:t>
            </a:r>
            <a:r>
              <a:rPr lang="en-US" dirty="0"/>
              <a:t> channel)</a:t>
            </a:r>
          </a:p>
          <a:p>
            <a:pPr marL="285750" indent="-285750">
              <a:buFont typeface="Arial" panose="020B0604020202020204" pitchFamily="34" charset="0"/>
              <a:buChar char="•"/>
            </a:pPr>
            <a:endParaRPr lang="en-US" dirty="0"/>
          </a:p>
          <a:p>
            <a:r>
              <a:rPr lang="en-US" dirty="0"/>
              <a:t>Official documentation</a:t>
            </a:r>
          </a:p>
          <a:p>
            <a:endParaRPr lang="en-US" dirty="0"/>
          </a:p>
          <a:p>
            <a:r>
              <a:rPr lang="en-US" dirty="0"/>
              <a:t>	</a:t>
            </a:r>
            <a:r>
              <a:rPr lang="en-US" dirty="0">
                <a:hlinkClick r:id="rId8"/>
              </a:rPr>
              <a:t>https://docs.github.com/en/actions/using-containerized-services/about-service-containers</a:t>
            </a:r>
            <a:r>
              <a:rPr lang="en-US" dirty="0"/>
              <a:t> 	</a:t>
            </a:r>
          </a:p>
          <a:p>
            <a:endParaRPr lang="en-US" dirty="0"/>
          </a:p>
          <a:p>
            <a:endParaRPr lang="en-US" dirty="0"/>
          </a:p>
        </p:txBody>
      </p:sp>
      <p:sp>
        <p:nvSpPr>
          <p:cNvPr id="6" name="Title 1">
            <a:extLst>
              <a:ext uri="{FF2B5EF4-FFF2-40B4-BE49-F238E27FC236}">
                <a16:creationId xmlns:a16="http://schemas.microsoft.com/office/drawing/2014/main" id="{04FD7A0C-FAF8-4245-918A-CBC2B5D4BA65}"/>
              </a:ext>
            </a:extLst>
          </p:cNvPr>
          <p:cNvSpPr>
            <a:spLocks noGrp="1"/>
          </p:cNvSpPr>
          <p:nvPr>
            <p:ph type="title"/>
          </p:nvPr>
        </p:nvSpPr>
        <p:spPr>
          <a:xfrm>
            <a:off x="588263" y="457200"/>
            <a:ext cx="11018520" cy="553998"/>
          </a:xfrm>
        </p:spPr>
        <p:txBody>
          <a:bodyPr/>
          <a:lstStyle/>
          <a:p>
            <a:r>
              <a:rPr lang="en-US" dirty="0"/>
              <a:t>Resources</a:t>
            </a:r>
          </a:p>
        </p:txBody>
      </p:sp>
    </p:spTree>
    <p:custDataLst>
      <p:tags r:id="rId1"/>
    </p:custDataLst>
    <p:extLst>
      <p:ext uri="{BB962C8B-B14F-4D97-AF65-F5344CB8AC3E}">
        <p14:creationId xmlns:p14="http://schemas.microsoft.com/office/powerpoint/2010/main" val="1867110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B7DA950-33FB-4890-8E27-7586935EC1B8}"/>
              </a:ext>
            </a:extLst>
          </p:cNvPr>
          <p:cNvPicPr>
            <a:picLocks noChangeAspect="1"/>
          </p:cNvPicPr>
          <p:nvPr/>
        </p:nvPicPr>
        <p:blipFill>
          <a:blip r:embed="rId4"/>
          <a:stretch>
            <a:fillRect/>
          </a:stretch>
        </p:blipFill>
        <p:spPr>
          <a:xfrm>
            <a:off x="2263140" y="1405426"/>
            <a:ext cx="9105900" cy="4392981"/>
          </a:xfrm>
          <a:prstGeom prst="rect">
            <a:avLst/>
          </a:prstGeom>
        </p:spPr>
      </p:pic>
    </p:spTree>
    <p:custDataLst>
      <p:tags r:id="rId1"/>
    </p:custDataLst>
    <p:extLst>
      <p:ext uri="{BB962C8B-B14F-4D97-AF65-F5344CB8AC3E}">
        <p14:creationId xmlns:p14="http://schemas.microsoft.com/office/powerpoint/2010/main" val="5125147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F90B425-BC2A-4C41-871B-9BE143E95F03}"/>
              </a:ext>
            </a:extLst>
          </p:cNvPr>
          <p:cNvSpPr txBox="1">
            <a:spLocks/>
          </p:cNvSpPr>
          <p:nvPr/>
        </p:nvSpPr>
        <p:spPr>
          <a:xfrm>
            <a:off x="945523" y="1897213"/>
            <a:ext cx="10515600" cy="4503587"/>
          </a:xfrm>
          <a:prstGeom prst="rect">
            <a:avLst/>
          </a:prstGeom>
        </p:spPr>
        <p:txBody>
          <a:bodyPr>
            <a:normAutofit fontScale="250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800" spc="-98" dirty="0">
                <a:ln w="3175">
                  <a:noFill/>
                </a:ln>
                <a:solidFill>
                  <a:schemeClr val="tx1"/>
                </a:solidFill>
                <a:latin typeface="+mn-lt"/>
                <a:cs typeface="Segoe UI" pitchFamily="34" charset="0"/>
              </a:rPr>
              <a:t>Understand when we need container in our pipelines</a:t>
            </a: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Meet service containers</a:t>
            </a: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Meet container jobs</a:t>
            </a: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Demos</a:t>
            </a:r>
          </a:p>
          <a:p>
            <a:endParaRPr lang="en-GB" sz="12800" spc="-98" dirty="0">
              <a:ln w="3175">
                <a:noFill/>
              </a:ln>
              <a:solidFill>
                <a:schemeClr val="tx1"/>
              </a:solidFill>
              <a:latin typeface="+mn-lt"/>
              <a:cs typeface="Segoe UI" pitchFamily="34" charset="0"/>
            </a:endParaRPr>
          </a:p>
          <a:p>
            <a:r>
              <a:rPr lang="en-GB" sz="12800" spc="-98" dirty="0">
                <a:ln w="3175">
                  <a:noFill/>
                </a:ln>
                <a:solidFill>
                  <a:schemeClr val="tx1"/>
                </a:solidFill>
                <a:latin typeface="+mn-lt"/>
                <a:cs typeface="Segoe UI" pitchFamily="34" charset="0"/>
              </a:rPr>
              <a:t>…</a:t>
            </a:r>
          </a:p>
          <a:p>
            <a:endParaRPr lang="en-GB" sz="9000" spc="-98" dirty="0">
              <a:ln w="3175">
                <a:noFill/>
              </a:ln>
              <a:solidFill>
                <a:schemeClr val="tx1"/>
              </a:solidFill>
              <a:latin typeface="+mn-lt"/>
              <a:cs typeface="Segoe UI" pitchFamily="34" charset="0"/>
            </a:endParaRPr>
          </a:p>
          <a:p>
            <a:endParaRPr lang="en-GB" sz="3800" spc="-98" dirty="0">
              <a:ln w="3175">
                <a:noFill/>
              </a:ln>
              <a:solidFill>
                <a:schemeClr val="bg1"/>
              </a:solidFill>
              <a:cs typeface="Segoe UI" pitchFamily="34" charset="0"/>
            </a:endParaRPr>
          </a:p>
          <a:p>
            <a:endParaRPr lang="en-GB" sz="3800" spc="-98" dirty="0">
              <a:ln w="3175">
                <a:noFill/>
              </a:ln>
              <a:solidFill>
                <a:schemeClr val="bg1"/>
              </a:solidFill>
              <a:cs typeface="Segoe UI" pitchFamily="34" charset="0"/>
            </a:endParaRPr>
          </a:p>
          <a:p>
            <a:pPr marL="0" indent="0">
              <a:buNone/>
            </a:pPr>
            <a:endParaRPr lang="en-GB" sz="3800" spc="-98" dirty="0">
              <a:ln w="3175">
                <a:noFill/>
              </a:ln>
              <a:solidFill>
                <a:schemeClr val="bg1"/>
              </a:solidFill>
              <a:cs typeface="Segoe UI" pitchFamily="34" charset="0"/>
            </a:endParaRPr>
          </a:p>
          <a:p>
            <a:r>
              <a:rPr lang="en-GB" sz="3800" spc="-98" dirty="0">
                <a:ln w="3175">
                  <a:noFill/>
                </a:ln>
                <a:solidFill>
                  <a:schemeClr val="bg1"/>
                </a:solidFill>
                <a:cs typeface="Segoe UI" pitchFamily="34" charset="0"/>
              </a:rPr>
              <a:t>Original presentation: </a:t>
            </a:r>
            <a:r>
              <a:rPr lang="en-GB" sz="3800" spc="-98" dirty="0">
                <a:ln w="3175">
                  <a:noFill/>
                </a:ln>
                <a:solidFill>
                  <a:schemeClr val="bg1"/>
                </a:solidFill>
                <a:cs typeface="Segoe UI" pitchFamily="34" charset="0"/>
                <a:hlinkClick r:id="rId4">
                  <a:extLst>
                    <a:ext uri="{A12FA001-AC4F-418D-AE19-62706E023703}">
                      <ahyp:hlinkClr xmlns:ahyp="http://schemas.microsoft.com/office/drawing/2018/hyperlinkcolor" val="tx"/>
                    </a:ext>
                  </a:extLst>
                </a:hlinkClick>
              </a:rPr>
              <a:t>https://github.com/dapr/docs/tree/master/presentations</a:t>
            </a:r>
            <a:r>
              <a:rPr lang="en-GB" sz="3800" spc="-98" dirty="0">
                <a:ln w="3175">
                  <a:noFill/>
                </a:ln>
                <a:solidFill>
                  <a:schemeClr val="bg1"/>
                </a:solidFill>
                <a:cs typeface="Segoe UI" pitchFamily="34" charset="0"/>
              </a:rPr>
              <a:t>   </a:t>
            </a:r>
          </a:p>
          <a:p>
            <a:endParaRPr lang="en-GB" dirty="0"/>
          </a:p>
        </p:txBody>
      </p:sp>
      <p:sp>
        <p:nvSpPr>
          <p:cNvPr id="9" name="Title 3">
            <a:extLst>
              <a:ext uri="{FF2B5EF4-FFF2-40B4-BE49-F238E27FC236}">
                <a16:creationId xmlns:a16="http://schemas.microsoft.com/office/drawing/2014/main" id="{CBC8D31F-A924-40C2-A65F-E0AFA89740B6}"/>
              </a:ext>
            </a:extLst>
          </p:cNvPr>
          <p:cNvSpPr>
            <a:spLocks noGrp="1"/>
          </p:cNvSpPr>
          <p:nvPr>
            <p:ph type="title"/>
          </p:nvPr>
        </p:nvSpPr>
        <p:spPr/>
        <p:txBody>
          <a:bodyPr/>
          <a:lstStyle/>
          <a:p>
            <a:r>
              <a:rPr lang="en-GB" b="1" dirty="0"/>
              <a:t>Goals</a:t>
            </a:r>
            <a:endParaRPr lang="en-GB" sz="3200" b="1" dirty="0"/>
          </a:p>
        </p:txBody>
      </p:sp>
    </p:spTree>
    <p:custDataLst>
      <p:tags r:id="rId1"/>
    </p:custDataLst>
    <p:extLst>
      <p:ext uri="{BB962C8B-B14F-4D97-AF65-F5344CB8AC3E}">
        <p14:creationId xmlns:p14="http://schemas.microsoft.com/office/powerpoint/2010/main" val="27011442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49558" y="2532724"/>
            <a:ext cx="3316987" cy="1882931"/>
          </a:xfrm>
        </p:spPr>
        <p:txBody>
          <a:bodyPr anchor="ctr" anchorCtr="0">
            <a:normAutofit/>
          </a:bodyPr>
          <a:lstStyle/>
          <a:p>
            <a:pPr lvl="0"/>
            <a:r>
              <a:rPr lang="en-US" dirty="0"/>
              <a:t>Typical </a:t>
            </a:r>
            <a:br>
              <a:rPr lang="en-US" dirty="0"/>
            </a:br>
            <a:r>
              <a:rPr lang="en-US" dirty="0"/>
              <a:t>build </a:t>
            </a:r>
            <a:br>
              <a:rPr lang="en-US" dirty="0"/>
            </a:br>
            <a:r>
              <a:rPr lang="en-US" dirty="0"/>
              <a:t>pipeline</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99AEF4C-C301-45AD-B330-B1605E4BDF4B}"/>
              </a:ext>
            </a:extLst>
          </p:cNvPr>
          <p:cNvPicPr>
            <a:picLocks noChangeAspect="1"/>
          </p:cNvPicPr>
          <p:nvPr/>
        </p:nvPicPr>
        <p:blipFill>
          <a:blip r:embed="rId3"/>
          <a:stretch>
            <a:fillRect/>
          </a:stretch>
        </p:blipFill>
        <p:spPr>
          <a:xfrm>
            <a:off x="5566480" y="733286"/>
            <a:ext cx="5663173" cy="5391427"/>
          </a:xfrm>
          <a:prstGeom prst="rect">
            <a:avLst/>
          </a:prstGeom>
        </p:spPr>
      </p:pic>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a:bodyPr>
          <a:lstStyle/>
          <a:p>
            <a:pPr lvl="0"/>
            <a:r>
              <a:rPr lang="en-US" dirty="0"/>
              <a:t>What else?</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B02E299C-CDAA-4A6E-8CCC-F46DFE6FC429}"/>
              </a:ext>
            </a:extLst>
          </p:cNvPr>
          <p:cNvSpPr/>
          <p:nvPr/>
        </p:nvSpPr>
        <p:spPr bwMode="auto">
          <a:xfrm>
            <a:off x="6565575" y="3116198"/>
            <a:ext cx="2302369" cy="1063487"/>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1800" dirty="0" err="1">
                <a:solidFill>
                  <a:schemeClr val="tx1"/>
                </a:solidFill>
                <a:ea typeface="Segoe UI" pitchFamily="34" charset="0"/>
                <a:cs typeface="Segoe UI" pitchFamily="34" charset="0"/>
              </a:rPr>
              <a:t>Vulnerability</a:t>
            </a:r>
            <a:r>
              <a:rPr lang="es-ES" sz="1800" dirty="0">
                <a:solidFill>
                  <a:schemeClr val="tx1"/>
                </a:solidFill>
                <a:ea typeface="Segoe UI" pitchFamily="34" charset="0"/>
                <a:cs typeface="Segoe UI" pitchFamily="34" charset="0"/>
              </a:rPr>
              <a:t> </a:t>
            </a:r>
            <a:r>
              <a:rPr lang="es-ES" sz="1800" dirty="0" err="1">
                <a:solidFill>
                  <a:schemeClr val="tx1"/>
                </a:solidFill>
                <a:ea typeface="Segoe UI" pitchFamily="34" charset="0"/>
                <a:cs typeface="Segoe UI" pitchFamily="34" charset="0"/>
              </a:rPr>
              <a:t>analysis</a:t>
            </a:r>
            <a:endParaRPr lang="en-GB" sz="1800" dirty="0" err="1">
              <a:solidFill>
                <a:schemeClr val="tx1"/>
              </a:solidFill>
              <a:ea typeface="Segoe UI" pitchFamily="34" charset="0"/>
              <a:cs typeface="Segoe UI" pitchFamily="34" charset="0"/>
            </a:endParaRPr>
          </a:p>
        </p:txBody>
      </p:sp>
      <p:sp>
        <p:nvSpPr>
          <p:cNvPr id="8" name="Oval 7">
            <a:extLst>
              <a:ext uri="{FF2B5EF4-FFF2-40B4-BE49-F238E27FC236}">
                <a16:creationId xmlns:a16="http://schemas.microsoft.com/office/drawing/2014/main" id="{BC56FF12-8B33-4047-9CB9-0AD4533501D6}"/>
              </a:ext>
            </a:extLst>
          </p:cNvPr>
          <p:cNvSpPr/>
          <p:nvPr/>
        </p:nvSpPr>
        <p:spPr bwMode="auto">
          <a:xfrm>
            <a:off x="9069569" y="1645846"/>
            <a:ext cx="2142718" cy="1063487"/>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1800" dirty="0" err="1">
                <a:solidFill>
                  <a:schemeClr val="tx1"/>
                </a:solidFill>
                <a:ea typeface="Segoe UI" pitchFamily="34" charset="0"/>
                <a:cs typeface="Segoe UI" pitchFamily="34" charset="0"/>
              </a:rPr>
              <a:t>Secrets</a:t>
            </a:r>
            <a:r>
              <a:rPr lang="es-ES" sz="1800" dirty="0">
                <a:solidFill>
                  <a:schemeClr val="tx1"/>
                </a:solidFill>
                <a:ea typeface="Segoe UI" pitchFamily="34" charset="0"/>
                <a:cs typeface="Segoe UI" pitchFamily="34" charset="0"/>
              </a:rPr>
              <a:t> </a:t>
            </a:r>
            <a:r>
              <a:rPr lang="es-ES" sz="1800" dirty="0" err="1">
                <a:solidFill>
                  <a:schemeClr val="tx1"/>
                </a:solidFill>
                <a:ea typeface="Segoe UI" pitchFamily="34" charset="0"/>
                <a:cs typeface="Segoe UI" pitchFamily="34" charset="0"/>
              </a:rPr>
              <a:t>scanning</a:t>
            </a:r>
            <a:endParaRPr lang="en-GB" sz="1800" dirty="0" err="1">
              <a:solidFill>
                <a:schemeClr val="tx1"/>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4A147ECA-8F0C-406C-9217-C1BD558C9803}"/>
              </a:ext>
            </a:extLst>
          </p:cNvPr>
          <p:cNvSpPr/>
          <p:nvPr/>
        </p:nvSpPr>
        <p:spPr bwMode="auto">
          <a:xfrm>
            <a:off x="5494216" y="1053180"/>
            <a:ext cx="2142718" cy="1063487"/>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1800" dirty="0" err="1">
                <a:solidFill>
                  <a:schemeClr val="tx1"/>
                </a:solidFill>
                <a:ea typeface="Segoe UI" pitchFamily="34" charset="0"/>
                <a:cs typeface="Segoe UI" pitchFamily="34" charset="0"/>
              </a:rPr>
              <a:t>Integration</a:t>
            </a:r>
            <a:r>
              <a:rPr lang="es-ES" sz="1800" dirty="0">
                <a:solidFill>
                  <a:schemeClr val="tx1"/>
                </a:solidFill>
                <a:ea typeface="Segoe UI" pitchFamily="34" charset="0"/>
                <a:cs typeface="Segoe UI" pitchFamily="34" charset="0"/>
              </a:rPr>
              <a:t> </a:t>
            </a:r>
            <a:r>
              <a:rPr lang="es-ES" sz="1800" dirty="0" err="1">
                <a:solidFill>
                  <a:schemeClr val="tx1"/>
                </a:solidFill>
                <a:ea typeface="Segoe UI" pitchFamily="34" charset="0"/>
                <a:cs typeface="Segoe UI" pitchFamily="34" charset="0"/>
              </a:rPr>
              <a:t>testing</a:t>
            </a:r>
            <a:endParaRPr lang="en-GB" sz="1800" dirty="0" err="1">
              <a:solidFill>
                <a:schemeClr val="tx1"/>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2E45116-B012-4D43-8894-A9A3B25693A9}"/>
              </a:ext>
            </a:extLst>
          </p:cNvPr>
          <p:cNvSpPr/>
          <p:nvPr/>
        </p:nvSpPr>
        <p:spPr bwMode="auto">
          <a:xfrm>
            <a:off x="9119811" y="4503188"/>
            <a:ext cx="2380341" cy="1063487"/>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1800" dirty="0">
                <a:solidFill>
                  <a:schemeClr val="tx1"/>
                </a:solidFill>
                <a:ea typeface="Segoe UI" pitchFamily="34" charset="0"/>
                <a:cs typeface="Segoe UI" pitchFamily="34" charset="0"/>
              </a:rPr>
              <a:t>Performance </a:t>
            </a:r>
            <a:r>
              <a:rPr lang="es-ES" sz="1800" dirty="0" err="1">
                <a:solidFill>
                  <a:schemeClr val="tx1"/>
                </a:solidFill>
                <a:ea typeface="Segoe UI" pitchFamily="34" charset="0"/>
                <a:cs typeface="Segoe UI" pitchFamily="34" charset="0"/>
              </a:rPr>
              <a:t>testing</a:t>
            </a:r>
            <a:endParaRPr lang="en-GB" sz="1800" dirty="0" err="1">
              <a:solidFill>
                <a:schemeClr val="tx1"/>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EA81C16D-AFAA-4848-B60E-485C99F18811}"/>
              </a:ext>
            </a:extLst>
          </p:cNvPr>
          <p:cNvSpPr/>
          <p:nvPr/>
        </p:nvSpPr>
        <p:spPr bwMode="auto">
          <a:xfrm>
            <a:off x="5470025" y="5034932"/>
            <a:ext cx="2142718" cy="1063487"/>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1800" dirty="0" err="1">
                <a:solidFill>
                  <a:schemeClr val="tx1"/>
                </a:solidFill>
                <a:ea typeface="Segoe UI" pitchFamily="34" charset="0"/>
                <a:cs typeface="Segoe UI" pitchFamily="34" charset="0"/>
              </a:rPr>
              <a:t>Contract</a:t>
            </a:r>
            <a:r>
              <a:rPr lang="es-ES" sz="1800" dirty="0">
                <a:solidFill>
                  <a:schemeClr val="tx1"/>
                </a:solidFill>
                <a:ea typeface="Segoe UI" pitchFamily="34" charset="0"/>
                <a:cs typeface="Segoe UI" pitchFamily="34" charset="0"/>
              </a:rPr>
              <a:t> </a:t>
            </a:r>
            <a:r>
              <a:rPr lang="es-ES" sz="1800" dirty="0" err="1">
                <a:solidFill>
                  <a:schemeClr val="tx1"/>
                </a:solidFill>
                <a:ea typeface="Segoe UI" pitchFamily="34" charset="0"/>
                <a:cs typeface="Segoe UI" pitchFamily="34" charset="0"/>
              </a:rPr>
              <a:t>testing</a:t>
            </a:r>
            <a:endParaRPr lang="en-GB" sz="18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63616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a:bodyPr>
          <a:lstStyle/>
          <a:p>
            <a:pPr lvl="0"/>
            <a:r>
              <a:rPr lang="en-US" dirty="0"/>
              <a:t>Dependencies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45482EF-D4EA-464D-89E8-4AF333B285F3}"/>
              </a:ext>
            </a:extLst>
          </p:cNvPr>
          <p:cNvPicPr>
            <a:picLocks noChangeAspect="1"/>
          </p:cNvPicPr>
          <p:nvPr/>
        </p:nvPicPr>
        <p:blipFill>
          <a:blip r:embed="rId3"/>
          <a:stretch>
            <a:fillRect/>
          </a:stretch>
        </p:blipFill>
        <p:spPr>
          <a:xfrm>
            <a:off x="5483720" y="3110895"/>
            <a:ext cx="2691373" cy="846152"/>
          </a:xfrm>
          <a:prstGeom prst="rect">
            <a:avLst/>
          </a:prstGeom>
        </p:spPr>
      </p:pic>
      <p:pic>
        <p:nvPicPr>
          <p:cNvPr id="10" name="Picture 9" descr="Logo, icon&#10;&#10;Description automatically generated">
            <a:extLst>
              <a:ext uri="{FF2B5EF4-FFF2-40B4-BE49-F238E27FC236}">
                <a16:creationId xmlns:a16="http://schemas.microsoft.com/office/drawing/2014/main" id="{8DB8AB73-C0FE-4BB7-ABDC-A1590832FD7D}"/>
              </a:ext>
            </a:extLst>
          </p:cNvPr>
          <p:cNvPicPr>
            <a:picLocks noChangeAspect="1"/>
          </p:cNvPicPr>
          <p:nvPr/>
        </p:nvPicPr>
        <p:blipFill>
          <a:blip r:embed="rId4"/>
          <a:stretch>
            <a:fillRect/>
          </a:stretch>
        </p:blipFill>
        <p:spPr>
          <a:xfrm>
            <a:off x="9645874" y="1256255"/>
            <a:ext cx="1805517" cy="1524138"/>
          </a:xfrm>
          <a:prstGeom prst="rect">
            <a:avLst/>
          </a:prstGeom>
        </p:spPr>
      </p:pic>
      <p:pic>
        <p:nvPicPr>
          <p:cNvPr id="15" name="Picture 14" descr="Text&#10;&#10;Description automatically generated">
            <a:extLst>
              <a:ext uri="{FF2B5EF4-FFF2-40B4-BE49-F238E27FC236}">
                <a16:creationId xmlns:a16="http://schemas.microsoft.com/office/drawing/2014/main" id="{0630C58A-8280-474D-8D97-4319131BD2DC}"/>
              </a:ext>
            </a:extLst>
          </p:cNvPr>
          <p:cNvPicPr>
            <a:picLocks noChangeAspect="1"/>
          </p:cNvPicPr>
          <p:nvPr/>
        </p:nvPicPr>
        <p:blipFill>
          <a:blip r:embed="rId5"/>
          <a:stretch>
            <a:fillRect/>
          </a:stretch>
        </p:blipFill>
        <p:spPr>
          <a:xfrm>
            <a:off x="5233077" y="5212154"/>
            <a:ext cx="2705556" cy="919162"/>
          </a:xfrm>
          <a:prstGeom prst="rect">
            <a:avLst/>
          </a:prstGeom>
        </p:spPr>
      </p:pic>
      <p:pic>
        <p:nvPicPr>
          <p:cNvPr id="17" name="Picture 16" descr="Logo&#10;&#10;Description automatically generated">
            <a:extLst>
              <a:ext uri="{FF2B5EF4-FFF2-40B4-BE49-F238E27FC236}">
                <a16:creationId xmlns:a16="http://schemas.microsoft.com/office/drawing/2014/main" id="{42D7097F-4883-4356-9CEA-0B4FECE58695}"/>
              </a:ext>
            </a:extLst>
          </p:cNvPr>
          <p:cNvPicPr>
            <a:picLocks noChangeAspect="1"/>
          </p:cNvPicPr>
          <p:nvPr/>
        </p:nvPicPr>
        <p:blipFill>
          <a:blip r:embed="rId6"/>
          <a:stretch>
            <a:fillRect/>
          </a:stretch>
        </p:blipFill>
        <p:spPr>
          <a:xfrm>
            <a:off x="7107109" y="843215"/>
            <a:ext cx="1219306" cy="826080"/>
          </a:xfrm>
          <a:prstGeom prst="rect">
            <a:avLst/>
          </a:prstGeom>
        </p:spPr>
      </p:pic>
      <p:pic>
        <p:nvPicPr>
          <p:cNvPr id="19" name="Picture 18" descr="Logo, company name&#10;&#10;Description automatically generated">
            <a:extLst>
              <a:ext uri="{FF2B5EF4-FFF2-40B4-BE49-F238E27FC236}">
                <a16:creationId xmlns:a16="http://schemas.microsoft.com/office/drawing/2014/main" id="{A6D361D0-34CF-4A86-90B5-116D69F804D1}"/>
              </a:ext>
            </a:extLst>
          </p:cNvPr>
          <p:cNvPicPr>
            <a:picLocks noChangeAspect="1"/>
          </p:cNvPicPr>
          <p:nvPr/>
        </p:nvPicPr>
        <p:blipFill>
          <a:blip r:embed="rId7"/>
          <a:stretch>
            <a:fillRect/>
          </a:stretch>
        </p:blipFill>
        <p:spPr>
          <a:xfrm>
            <a:off x="8586543" y="4615028"/>
            <a:ext cx="3436123" cy="1932819"/>
          </a:xfrm>
          <a:prstGeom prst="rect">
            <a:avLst/>
          </a:prstGeom>
        </p:spPr>
      </p:pic>
    </p:spTree>
    <p:extLst>
      <p:ext uri="{BB962C8B-B14F-4D97-AF65-F5344CB8AC3E}">
        <p14:creationId xmlns:p14="http://schemas.microsoft.com/office/powerpoint/2010/main" val="314809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FB39DFD-40DF-4052-9397-2291B1E911F4}"/>
              </a:ext>
            </a:extLst>
          </p:cNvPr>
          <p:cNvSpPr/>
          <p:nvPr/>
        </p:nvSpPr>
        <p:spPr>
          <a:xfrm>
            <a:off x="506790" y="526672"/>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Segoe UI Semibold"/>
                <a:ea typeface="+mn-ea"/>
                <a:cs typeface="+mn-cs"/>
              </a:rPr>
              <a:t>Samurais</a:t>
            </a:r>
          </a:p>
        </p:txBody>
      </p:sp>
      <p:sp>
        <p:nvSpPr>
          <p:cNvPr id="2" name="Rectangle 1">
            <a:extLst>
              <a:ext uri="{FF2B5EF4-FFF2-40B4-BE49-F238E27FC236}">
                <a16:creationId xmlns:a16="http://schemas.microsoft.com/office/drawing/2014/main" id="{AABB8F97-0B3F-4FF9-9FE7-E723C84B29A4}"/>
              </a:ext>
            </a:extLst>
          </p:cNvPr>
          <p:cNvSpPr/>
          <p:nvPr/>
        </p:nvSpPr>
        <p:spPr bwMode="auto">
          <a:xfrm>
            <a:off x="3275046" y="3284375"/>
            <a:ext cx="1343608" cy="569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Api</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Logo, icon&#10;&#10;Description automatically generated">
            <a:extLst>
              <a:ext uri="{FF2B5EF4-FFF2-40B4-BE49-F238E27FC236}">
                <a16:creationId xmlns:a16="http://schemas.microsoft.com/office/drawing/2014/main" id="{F47B0736-CEFB-4EA3-9710-289A1AE8ED98}"/>
              </a:ext>
            </a:extLst>
          </p:cNvPr>
          <p:cNvPicPr>
            <a:picLocks noChangeAspect="1"/>
          </p:cNvPicPr>
          <p:nvPr/>
        </p:nvPicPr>
        <p:blipFill>
          <a:blip r:embed="rId2"/>
          <a:stretch>
            <a:fillRect/>
          </a:stretch>
        </p:blipFill>
        <p:spPr>
          <a:xfrm>
            <a:off x="6096000" y="1679510"/>
            <a:ext cx="1613612" cy="136214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0EE37437-118D-4474-8A0E-C8B222BD17F6}"/>
              </a:ext>
            </a:extLst>
          </p:cNvPr>
          <p:cNvPicPr>
            <a:picLocks noChangeAspect="1"/>
          </p:cNvPicPr>
          <p:nvPr/>
        </p:nvPicPr>
        <p:blipFill>
          <a:blip r:embed="rId3"/>
          <a:stretch>
            <a:fillRect/>
          </a:stretch>
        </p:blipFill>
        <p:spPr>
          <a:xfrm>
            <a:off x="6100666" y="3853542"/>
            <a:ext cx="2945363" cy="1080781"/>
          </a:xfrm>
          <a:prstGeom prst="rect">
            <a:avLst/>
          </a:prstGeom>
        </p:spPr>
      </p:pic>
      <p:cxnSp>
        <p:nvCxnSpPr>
          <p:cNvPr id="9" name="Straight Arrow Connector 8">
            <a:extLst>
              <a:ext uri="{FF2B5EF4-FFF2-40B4-BE49-F238E27FC236}">
                <a16:creationId xmlns:a16="http://schemas.microsoft.com/office/drawing/2014/main" id="{24FE85F5-0747-46A4-BD63-BE9387C6AA33}"/>
              </a:ext>
            </a:extLst>
          </p:cNvPr>
          <p:cNvCxnSpPr/>
          <p:nvPr/>
        </p:nvCxnSpPr>
        <p:spPr>
          <a:xfrm>
            <a:off x="4842588" y="3648269"/>
            <a:ext cx="1156996" cy="5971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0A323DB-DAFA-4785-8DDF-BE2949F6A735}"/>
              </a:ext>
            </a:extLst>
          </p:cNvPr>
          <p:cNvCxnSpPr/>
          <p:nvPr/>
        </p:nvCxnSpPr>
        <p:spPr>
          <a:xfrm flipV="1">
            <a:off x="4842588" y="2705878"/>
            <a:ext cx="1156996" cy="7231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438834-17F0-4535-B9C2-98AFCCBF9C7E}"/>
              </a:ext>
            </a:extLst>
          </p:cNvPr>
          <p:cNvPicPr>
            <a:picLocks noChangeAspect="1"/>
          </p:cNvPicPr>
          <p:nvPr/>
        </p:nvPicPr>
        <p:blipFill>
          <a:blip r:embed="rId4"/>
          <a:stretch>
            <a:fillRect/>
          </a:stretch>
        </p:blipFill>
        <p:spPr>
          <a:xfrm>
            <a:off x="599077" y="2873827"/>
            <a:ext cx="4089449" cy="3688031"/>
          </a:xfrm>
          <a:prstGeom prst="rect">
            <a:avLst/>
          </a:prstGeom>
        </p:spPr>
      </p:pic>
      <p:sp>
        <p:nvSpPr>
          <p:cNvPr id="11" name="Bocadillo: rectángulo con esquinas redondeadas 10">
            <a:extLst>
              <a:ext uri="{FF2B5EF4-FFF2-40B4-BE49-F238E27FC236}">
                <a16:creationId xmlns:a16="http://schemas.microsoft.com/office/drawing/2014/main" id="{9CB79F79-D644-4E29-AD63-66A6280422C0}"/>
              </a:ext>
            </a:extLst>
          </p:cNvPr>
          <p:cNvSpPr/>
          <p:nvPr/>
        </p:nvSpPr>
        <p:spPr bwMode="auto">
          <a:xfrm>
            <a:off x="3966358" y="403760"/>
            <a:ext cx="2743200" cy="2268187"/>
          </a:xfrm>
          <a:prstGeom prst="wedgeRoundRectCallou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3600" dirty="0">
                <a:gradFill>
                  <a:gsLst>
                    <a:gs pos="0">
                      <a:srgbClr val="FFFFFF"/>
                    </a:gs>
                    <a:gs pos="100000">
                      <a:srgbClr val="FFFFFF"/>
                    </a:gs>
                  </a:gsLst>
                  <a:lin ang="5400000" scaled="0"/>
                </a:gradFill>
                <a:ea typeface="Segoe UI" pitchFamily="34" charset="0"/>
                <a:cs typeface="Segoe UI" pitchFamily="34" charset="0"/>
              </a:rPr>
              <a:t>DEMO!</a:t>
            </a: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Icon&#10;&#10;Description automatically generated">
            <a:extLst>
              <a:ext uri="{FF2B5EF4-FFF2-40B4-BE49-F238E27FC236}">
                <a16:creationId xmlns:a16="http://schemas.microsoft.com/office/drawing/2014/main" id="{10CE5443-0824-4B2A-AFCD-4892AFF68D42}"/>
              </a:ext>
            </a:extLst>
          </p:cNvPr>
          <p:cNvPicPr>
            <a:picLocks noChangeAspect="1"/>
          </p:cNvPicPr>
          <p:nvPr/>
        </p:nvPicPr>
        <p:blipFill>
          <a:blip r:embed="rId5"/>
          <a:stretch>
            <a:fillRect/>
          </a:stretch>
        </p:blipFill>
        <p:spPr>
          <a:xfrm>
            <a:off x="6709558" y="3588877"/>
            <a:ext cx="6494821" cy="2865363"/>
          </a:xfrm>
          <a:prstGeom prst="rect">
            <a:avLst/>
          </a:prstGeom>
        </p:spPr>
      </p:pic>
    </p:spTree>
    <p:custDataLst>
      <p:tags r:id="rId1"/>
    </p:custDataLst>
    <p:extLst>
      <p:ext uri="{BB962C8B-B14F-4D97-AF65-F5344CB8AC3E}">
        <p14:creationId xmlns:p14="http://schemas.microsoft.com/office/powerpoint/2010/main" val="20979018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a:bodyPr>
          <a:lstStyle/>
          <a:p>
            <a:pPr lvl="0"/>
            <a:r>
              <a:rPr lang="en-US" dirty="0"/>
              <a:t>How?</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783720" y="1761645"/>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53DB51-36E0-4739-8484-3E6C42090BE2}"/>
              </a:ext>
            </a:extLst>
          </p:cNvPr>
          <p:cNvSpPr txBox="1"/>
          <p:nvPr/>
        </p:nvSpPr>
        <p:spPr>
          <a:xfrm>
            <a:off x="3050036" y="563975"/>
            <a:ext cx="3055325"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Microsoft hosted agents?</a:t>
            </a:r>
          </a:p>
        </p:txBody>
      </p:sp>
      <p:sp>
        <p:nvSpPr>
          <p:cNvPr id="9" name="TextBox 8">
            <a:extLst>
              <a:ext uri="{FF2B5EF4-FFF2-40B4-BE49-F238E27FC236}">
                <a16:creationId xmlns:a16="http://schemas.microsoft.com/office/drawing/2014/main" id="{18344C20-7CDF-4B6F-9F85-4901A7E35D05}"/>
              </a:ext>
            </a:extLst>
          </p:cNvPr>
          <p:cNvSpPr txBox="1"/>
          <p:nvPr/>
        </p:nvSpPr>
        <p:spPr>
          <a:xfrm>
            <a:off x="3469958" y="2668908"/>
            <a:ext cx="225876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Self hosted agents?</a:t>
            </a:r>
          </a:p>
        </p:txBody>
      </p:sp>
      <p:sp>
        <p:nvSpPr>
          <p:cNvPr id="10" name="TextBox 9">
            <a:extLst>
              <a:ext uri="{FF2B5EF4-FFF2-40B4-BE49-F238E27FC236}">
                <a16:creationId xmlns:a16="http://schemas.microsoft.com/office/drawing/2014/main" id="{98536EC6-D7E6-4DE3-98C9-15A9EB9E9B12}"/>
              </a:ext>
            </a:extLst>
          </p:cNvPr>
          <p:cNvSpPr txBox="1"/>
          <p:nvPr/>
        </p:nvSpPr>
        <p:spPr>
          <a:xfrm>
            <a:off x="3401117" y="4767406"/>
            <a:ext cx="4022384"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Deploying resources on the cloud?</a:t>
            </a:r>
          </a:p>
        </p:txBody>
      </p:sp>
      <p:sp>
        <p:nvSpPr>
          <p:cNvPr id="11" name="TextBox 10">
            <a:extLst>
              <a:ext uri="{FF2B5EF4-FFF2-40B4-BE49-F238E27FC236}">
                <a16:creationId xmlns:a16="http://schemas.microsoft.com/office/drawing/2014/main" id="{E8A0C1D6-A5BE-4522-A194-4BB714A6F22C}"/>
              </a:ext>
            </a:extLst>
          </p:cNvPr>
          <p:cNvSpPr txBox="1"/>
          <p:nvPr/>
        </p:nvSpPr>
        <p:spPr>
          <a:xfrm>
            <a:off x="3853883" y="1160803"/>
            <a:ext cx="7915757" cy="1508105"/>
          </a:xfrm>
          <a:prstGeom prst="rect">
            <a:avLst/>
          </a:prstGeom>
          <a:noFill/>
        </p:spPr>
        <p:txBody>
          <a:bodyPr wrap="none" lIns="0" tIns="0" rIns="0" bIns="0" rtlCol="0">
            <a:spAutoFit/>
          </a:bodyPr>
          <a:lstStyle/>
          <a:p>
            <a:pPr marL="342900" indent="-342900">
              <a:buFont typeface="Arial" panose="020B0604020202020204" pitchFamily="34" charset="0"/>
              <a:buChar char="•"/>
            </a:pPr>
            <a:r>
              <a:rPr lang="en-US" sz="2000" dirty="0">
                <a:solidFill>
                  <a:schemeClr val="tx1">
                    <a:lumMod val="50000"/>
                    <a:lumOff val="50000"/>
                  </a:schemeClr>
                </a:solidFill>
                <a:latin typeface="+mj-lt"/>
              </a:rPr>
              <a:t>Cross fingers </a:t>
            </a:r>
          </a:p>
          <a:p>
            <a:pPr lvl="1"/>
            <a:r>
              <a:rPr lang="es-ES" sz="1400" dirty="0">
                <a:effectLst/>
                <a:latin typeface="Calibri" panose="020F0502020204030204" pitchFamily="34" charset="0"/>
                <a:hlinkClick r:id="rId3"/>
              </a:rPr>
              <a:t>https://github.com/actions/virtual-environments/blob/main/images/linux/Ubuntu2004-README.md</a:t>
            </a:r>
            <a:r>
              <a:rPr lang="en-US" sz="1600" dirty="0">
                <a:solidFill>
                  <a:schemeClr val="tx1">
                    <a:lumMod val="50000"/>
                    <a:lumOff val="50000"/>
                  </a:schemeClr>
                </a:solidFill>
                <a:latin typeface="+mj-lt"/>
              </a:rPr>
              <a:t>)</a:t>
            </a:r>
          </a:p>
          <a:p>
            <a:pPr marL="342900" indent="-342900">
              <a:buFont typeface="Arial" panose="020B0604020202020204" pitchFamily="34" charset="0"/>
              <a:buChar char="•"/>
            </a:pPr>
            <a:endParaRPr lang="en-US" sz="2000" dirty="0">
              <a:solidFill>
                <a:schemeClr val="tx1">
                  <a:lumMod val="50000"/>
                  <a:lumOff val="50000"/>
                </a:schemeClr>
              </a:solidFill>
              <a:latin typeface="+mj-lt"/>
            </a:endParaRPr>
          </a:p>
          <a:p>
            <a:pPr marL="342900" indent="-342900">
              <a:buFont typeface="Arial" panose="020B0604020202020204" pitchFamily="34" charset="0"/>
              <a:buChar char="•"/>
            </a:pPr>
            <a:r>
              <a:rPr lang="en-US" sz="2000" dirty="0">
                <a:solidFill>
                  <a:schemeClr val="tx1">
                    <a:lumMod val="50000"/>
                    <a:lumOff val="50000"/>
                  </a:schemeClr>
                </a:solidFill>
                <a:latin typeface="+mj-lt"/>
              </a:rPr>
              <a:t>Deploy when the pipeline is executed. Slow pipeline!</a:t>
            </a:r>
          </a:p>
          <a:p>
            <a:pPr marL="342900" indent="-342900">
              <a:buFont typeface="Arial" panose="020B0604020202020204" pitchFamily="34" charset="0"/>
              <a:buChar char="•"/>
            </a:pPr>
            <a:endParaRPr lang="en-US" sz="2000" dirty="0">
              <a:solidFill>
                <a:schemeClr val="tx1">
                  <a:lumMod val="50000"/>
                  <a:lumOff val="50000"/>
                </a:schemeClr>
              </a:solidFill>
              <a:latin typeface="+mj-lt"/>
            </a:endParaRPr>
          </a:p>
        </p:txBody>
      </p:sp>
      <p:sp>
        <p:nvSpPr>
          <p:cNvPr id="12" name="TextBox 11">
            <a:extLst>
              <a:ext uri="{FF2B5EF4-FFF2-40B4-BE49-F238E27FC236}">
                <a16:creationId xmlns:a16="http://schemas.microsoft.com/office/drawing/2014/main" id="{AE3D1DAD-F9BD-44EC-AEB1-01C725503F02}"/>
              </a:ext>
            </a:extLst>
          </p:cNvPr>
          <p:cNvSpPr txBox="1"/>
          <p:nvPr/>
        </p:nvSpPr>
        <p:spPr>
          <a:xfrm>
            <a:off x="3880928" y="3333437"/>
            <a:ext cx="3542573" cy="1231106"/>
          </a:xfrm>
          <a:prstGeom prst="rect">
            <a:avLst/>
          </a:prstGeom>
          <a:noFill/>
        </p:spPr>
        <p:txBody>
          <a:bodyPr wrap="none" lIns="0" tIns="0" rIns="0" bIns="0" rtlCol="0">
            <a:spAutoFit/>
          </a:bodyPr>
          <a:lstStyle/>
          <a:p>
            <a:pPr marL="342900" indent="-342900">
              <a:buFont typeface="Arial" panose="020B0604020202020204" pitchFamily="34" charset="0"/>
              <a:buChar char="•"/>
            </a:pPr>
            <a:r>
              <a:rPr lang="en-US" sz="2000" dirty="0">
                <a:solidFill>
                  <a:schemeClr val="tx1">
                    <a:lumMod val="50000"/>
                    <a:lumOff val="50000"/>
                  </a:schemeClr>
                </a:solidFill>
                <a:latin typeface="+mj-lt"/>
              </a:rPr>
              <a:t>Deploy on every agent</a:t>
            </a:r>
          </a:p>
          <a:p>
            <a:pPr marL="342900" indent="-342900">
              <a:buFont typeface="Arial" panose="020B0604020202020204" pitchFamily="34" charset="0"/>
              <a:buChar char="•"/>
            </a:pPr>
            <a:endParaRPr lang="en-US" sz="2000" dirty="0">
              <a:solidFill>
                <a:schemeClr val="tx1">
                  <a:lumMod val="50000"/>
                  <a:lumOff val="50000"/>
                </a:schemeClr>
              </a:solidFill>
              <a:latin typeface="+mj-lt"/>
            </a:endParaRPr>
          </a:p>
          <a:p>
            <a:pPr marL="342900" indent="-342900">
              <a:buFont typeface="Arial" panose="020B0604020202020204" pitchFamily="34" charset="0"/>
              <a:buChar char="•"/>
            </a:pPr>
            <a:r>
              <a:rPr lang="en-US" sz="2000" dirty="0">
                <a:solidFill>
                  <a:schemeClr val="tx1">
                    <a:lumMod val="50000"/>
                    <a:lumOff val="50000"/>
                  </a:schemeClr>
                </a:solidFill>
                <a:latin typeface="+mj-lt"/>
              </a:rPr>
              <a:t>Collisions between versions</a:t>
            </a:r>
          </a:p>
          <a:p>
            <a:pPr marL="342900" indent="-342900">
              <a:buFont typeface="Arial" panose="020B0604020202020204" pitchFamily="34" charset="0"/>
              <a:buChar char="•"/>
            </a:pPr>
            <a:endParaRPr lang="en-US" sz="2000" dirty="0">
              <a:solidFill>
                <a:schemeClr val="tx1">
                  <a:lumMod val="50000"/>
                  <a:lumOff val="50000"/>
                </a:schemeClr>
              </a:solidFill>
              <a:latin typeface="+mj-lt"/>
            </a:endParaRPr>
          </a:p>
        </p:txBody>
      </p:sp>
      <p:sp>
        <p:nvSpPr>
          <p:cNvPr id="13" name="TextBox 12">
            <a:extLst>
              <a:ext uri="{FF2B5EF4-FFF2-40B4-BE49-F238E27FC236}">
                <a16:creationId xmlns:a16="http://schemas.microsoft.com/office/drawing/2014/main" id="{90151E24-43AD-434C-96A9-D6C43871AA65}"/>
              </a:ext>
            </a:extLst>
          </p:cNvPr>
          <p:cNvSpPr txBox="1"/>
          <p:nvPr/>
        </p:nvSpPr>
        <p:spPr>
          <a:xfrm>
            <a:off x="3853883" y="5521037"/>
            <a:ext cx="3308278" cy="1231106"/>
          </a:xfrm>
          <a:prstGeom prst="rect">
            <a:avLst/>
          </a:prstGeom>
          <a:noFill/>
        </p:spPr>
        <p:txBody>
          <a:bodyPr wrap="none" lIns="0" tIns="0" rIns="0" bIns="0" rtlCol="0">
            <a:spAutoFit/>
          </a:bodyPr>
          <a:lstStyle/>
          <a:p>
            <a:pPr marL="342900" indent="-342900">
              <a:buFont typeface="Arial" panose="020B0604020202020204" pitchFamily="34" charset="0"/>
              <a:buChar char="•"/>
            </a:pPr>
            <a:r>
              <a:rPr lang="en-US" sz="2000" dirty="0">
                <a:solidFill>
                  <a:schemeClr val="tx1">
                    <a:lumMod val="50000"/>
                    <a:lumOff val="50000"/>
                  </a:schemeClr>
                </a:solidFill>
                <a:latin typeface="+mj-lt"/>
              </a:rPr>
              <a:t>On the fly? Slow pipeline!</a:t>
            </a:r>
          </a:p>
          <a:p>
            <a:pPr marL="342900" indent="-342900">
              <a:buFont typeface="Arial" panose="020B0604020202020204" pitchFamily="34" charset="0"/>
              <a:buChar char="•"/>
            </a:pPr>
            <a:endParaRPr lang="en-US" sz="2000" dirty="0">
              <a:solidFill>
                <a:schemeClr val="tx1">
                  <a:lumMod val="50000"/>
                  <a:lumOff val="50000"/>
                </a:schemeClr>
              </a:solidFill>
              <a:latin typeface="+mj-lt"/>
            </a:endParaRPr>
          </a:p>
          <a:p>
            <a:pPr marL="342900" indent="-342900">
              <a:buFont typeface="Arial" panose="020B0604020202020204" pitchFamily="34" charset="0"/>
              <a:buChar char="•"/>
            </a:pPr>
            <a:r>
              <a:rPr lang="en-US" sz="2000" dirty="0">
                <a:solidFill>
                  <a:schemeClr val="tx1">
                    <a:lumMod val="50000"/>
                    <a:lumOff val="50000"/>
                  </a:schemeClr>
                </a:solidFill>
                <a:latin typeface="+mj-lt"/>
              </a:rPr>
              <a:t>Provisioned? High costs </a:t>
            </a:r>
          </a:p>
          <a:p>
            <a:pPr marL="342900" indent="-342900">
              <a:buFont typeface="Arial" panose="020B0604020202020204" pitchFamily="34" charset="0"/>
              <a:buChar char="•"/>
            </a:pPr>
            <a:endParaRPr lang="en-US" sz="2000" dirty="0">
              <a:solidFill>
                <a:schemeClr val="tx1">
                  <a:lumMod val="50000"/>
                  <a:lumOff val="50000"/>
                </a:schemeClr>
              </a:solidFill>
              <a:latin typeface="+mj-lt"/>
            </a:endParaRPr>
          </a:p>
        </p:txBody>
      </p:sp>
    </p:spTree>
    <p:extLst>
      <p:ext uri="{BB962C8B-B14F-4D97-AF65-F5344CB8AC3E}">
        <p14:creationId xmlns:p14="http://schemas.microsoft.com/office/powerpoint/2010/main" val="2117201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a:bodyPr>
          <a:lstStyle/>
          <a:p>
            <a:pPr lvl="0"/>
            <a:r>
              <a:rPr lang="en-US" dirty="0"/>
              <a:t>How?</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2783720" y="1761645"/>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344C20-7CDF-4B6F-9F85-4901A7E35D05}"/>
              </a:ext>
            </a:extLst>
          </p:cNvPr>
          <p:cNvSpPr txBox="1"/>
          <p:nvPr/>
        </p:nvSpPr>
        <p:spPr>
          <a:xfrm>
            <a:off x="3754865" y="5112509"/>
            <a:ext cx="2966198" cy="430887"/>
          </a:xfrm>
          <a:prstGeom prst="rect">
            <a:avLst/>
          </a:prstGeom>
          <a:noFill/>
        </p:spPr>
        <p:txBody>
          <a:bodyPr wrap="none" lIns="0" tIns="0" rIns="0" bIns="0" rtlCol="0">
            <a:spAutoFit/>
          </a:bodyPr>
          <a:lstStyle/>
          <a:p>
            <a:pPr algn="ctr"/>
            <a:r>
              <a:rPr lang="en-US" sz="2800" dirty="0">
                <a:gradFill>
                  <a:gsLst>
                    <a:gs pos="2917">
                      <a:schemeClr val="tx1"/>
                    </a:gs>
                    <a:gs pos="30000">
                      <a:schemeClr val="tx1"/>
                    </a:gs>
                  </a:gsLst>
                  <a:lin ang="5400000" scaled="0"/>
                </a:gradFill>
                <a:latin typeface="+mj-lt"/>
              </a:rPr>
              <a:t>Service containers</a:t>
            </a:r>
          </a:p>
        </p:txBody>
      </p:sp>
      <p:sp>
        <p:nvSpPr>
          <p:cNvPr id="10" name="TextBox 9">
            <a:extLst>
              <a:ext uri="{FF2B5EF4-FFF2-40B4-BE49-F238E27FC236}">
                <a16:creationId xmlns:a16="http://schemas.microsoft.com/office/drawing/2014/main" id="{98536EC6-D7E6-4DE3-98C9-15A9EB9E9B12}"/>
              </a:ext>
            </a:extLst>
          </p:cNvPr>
          <p:cNvSpPr txBox="1"/>
          <p:nvPr/>
        </p:nvSpPr>
        <p:spPr>
          <a:xfrm>
            <a:off x="8915676" y="5112509"/>
            <a:ext cx="2374048" cy="430887"/>
          </a:xfrm>
          <a:prstGeom prst="rect">
            <a:avLst/>
          </a:prstGeom>
          <a:noFill/>
        </p:spPr>
        <p:txBody>
          <a:bodyPr wrap="none" lIns="0" tIns="0" rIns="0" bIns="0" rtlCol="0">
            <a:spAutoFit/>
          </a:bodyPr>
          <a:lstStyle/>
          <a:p>
            <a:pPr algn="ctr"/>
            <a:r>
              <a:rPr lang="en-US" sz="2800" dirty="0">
                <a:gradFill>
                  <a:gsLst>
                    <a:gs pos="2917">
                      <a:schemeClr val="tx1"/>
                    </a:gs>
                    <a:gs pos="30000">
                      <a:schemeClr val="tx1"/>
                    </a:gs>
                  </a:gsLst>
                  <a:lin ang="5400000" scaled="0"/>
                </a:gradFill>
                <a:latin typeface="+mj-lt"/>
              </a:rPr>
              <a:t>Container jobs</a:t>
            </a:r>
          </a:p>
        </p:txBody>
      </p:sp>
      <p:pic>
        <p:nvPicPr>
          <p:cNvPr id="8" name="Picture 7" descr="A row of colorful shipping containers&#10;&#10;Description automatically generated with low confidence">
            <a:extLst>
              <a:ext uri="{FF2B5EF4-FFF2-40B4-BE49-F238E27FC236}">
                <a16:creationId xmlns:a16="http://schemas.microsoft.com/office/drawing/2014/main" id="{927C58E9-19F0-496D-A765-7FE3A5A6FDB2}"/>
              </a:ext>
            </a:extLst>
          </p:cNvPr>
          <p:cNvPicPr>
            <a:picLocks noChangeAspect="1"/>
          </p:cNvPicPr>
          <p:nvPr/>
        </p:nvPicPr>
        <p:blipFill>
          <a:blip r:embed="rId3"/>
          <a:stretch>
            <a:fillRect/>
          </a:stretch>
        </p:blipFill>
        <p:spPr>
          <a:xfrm>
            <a:off x="4450706" y="907757"/>
            <a:ext cx="5835388" cy="3286053"/>
          </a:xfrm>
          <a:prstGeom prst="rect">
            <a:avLst/>
          </a:prstGeom>
        </p:spPr>
      </p:pic>
    </p:spTree>
    <p:extLst>
      <p:ext uri="{BB962C8B-B14F-4D97-AF65-F5344CB8AC3E}">
        <p14:creationId xmlns:p14="http://schemas.microsoft.com/office/powerpoint/2010/main" val="2028609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f17235b-9acb-46a0-9bab-191948f29495&quot;,&quot;TimeStamp&quot;:&quot;2019-04-20T10:49:01.7307675+0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454</Words>
  <Application>Microsoft Office PowerPoint</Application>
  <PresentationFormat>Widescreen</PresentationFormat>
  <Paragraphs>104</Paragraphs>
  <Slides>14</Slides>
  <Notes>12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14</vt:i4>
      </vt:variant>
    </vt:vector>
  </HeadingPairs>
  <TitlesOfParts>
    <vt:vector size="27" baseType="lpstr">
      <vt:lpstr>Arial</vt:lpstr>
      <vt:lpstr>Calibri</vt:lpstr>
      <vt:lpstr>Consolas</vt:lpstr>
      <vt:lpstr>Helvetica</vt:lpstr>
      <vt:lpstr>Segoe UI</vt:lpstr>
      <vt:lpstr>Segoe UI Light</vt:lpstr>
      <vt:lpstr>Segoe UI Semibold</vt:lpstr>
      <vt:lpstr>Segoe UI VSS (Regular)</vt:lpstr>
      <vt:lpstr>Wingdings</vt:lpstr>
      <vt:lpstr>1_9-51056_Build 2019 Keynote_Light Gray Template</vt:lpstr>
      <vt:lpstr>9-51056_Build 2019 Keynote_Light Gray Template</vt:lpstr>
      <vt:lpstr>9-51120_Microsoft_Ready_Template_Light</vt:lpstr>
      <vt:lpstr>Connect_2016_Template_Light</vt:lpstr>
      <vt:lpstr>Enhance your pipelines using containers</vt:lpstr>
      <vt:lpstr>Goals</vt:lpstr>
      <vt:lpstr>Typical  build  pipeline</vt:lpstr>
      <vt:lpstr>What else?</vt:lpstr>
      <vt:lpstr>Dependencies</vt:lpstr>
      <vt:lpstr>PowerPoint Presentation</vt:lpstr>
      <vt:lpstr>PowerPoint Presentation</vt:lpstr>
      <vt:lpstr>How?</vt:lpstr>
      <vt:lpstr>How?</vt:lpstr>
      <vt:lpstr>PowerPoint Presentation</vt:lpstr>
      <vt:lpstr>PowerPoint Presentation</vt:lpstr>
      <vt:lpstr>PowerPoint Presentation</vt:lpstr>
      <vt:lpstr>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2021-10-27T07:45:53Z</dcterms:modified>
</cp:coreProperties>
</file>